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4" r:id="rId9"/>
    <p:sldId id="263" r:id="rId10"/>
    <p:sldId id="268" r:id="rId11"/>
    <p:sldId id="269" r:id="rId12"/>
    <p:sldId id="266" r:id="rId13"/>
    <p:sldId id="270" r:id="rId14"/>
    <p:sldId id="271" r:id="rId15"/>
    <p:sldId id="272" r:id="rId16"/>
    <p:sldId id="273" r:id="rId17"/>
    <p:sldId id="259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Estilo Claro 3 - Ênfas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FC8E8-7D94-4986-8A35-4FC85E3272BD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13CCB-4990-4D76-BACA-EA44E011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9251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FC8E8-7D94-4986-8A35-4FC85E3272BD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13CCB-4990-4D76-BACA-EA44E011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8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FC8E8-7D94-4986-8A35-4FC85E3272BD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13CCB-4990-4D76-BACA-EA44E011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9728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FC8E8-7D94-4986-8A35-4FC85E3272BD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13CCB-4990-4D76-BACA-EA44E011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501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FC8E8-7D94-4986-8A35-4FC85E3272BD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13CCB-4990-4D76-BACA-EA44E011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556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FC8E8-7D94-4986-8A35-4FC85E3272BD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13CCB-4990-4D76-BACA-EA44E011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764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FC8E8-7D94-4986-8A35-4FC85E3272BD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13CCB-4990-4D76-BACA-EA44E011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33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FC8E8-7D94-4986-8A35-4FC85E3272BD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13CCB-4990-4D76-BACA-EA44E011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579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FC8E8-7D94-4986-8A35-4FC85E3272BD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13CCB-4990-4D76-BACA-EA44E011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0783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FC8E8-7D94-4986-8A35-4FC85E3272BD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13CCB-4990-4D76-BACA-EA44E011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924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FC8E8-7D94-4986-8A35-4FC85E3272BD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13CCB-4990-4D76-BACA-EA44E011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006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FC8E8-7D94-4986-8A35-4FC85E3272BD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13CCB-4990-4D76-BACA-EA44E011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62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s://blog.cefis.com.br/machine-learning-aprendizado-de-maquina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umpyninja.com/post/hyper-parameter-tuning-using-grid-search-and-random-search" TargetMode="Externa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hyperlink" Target="https://www.projectbuilder.com.br/blog/como-fazer-apresentacoes-incriveis-de-resultados-de-projetos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hyperlink" Target="https://www.projectbuilder.com.br/blog/como-fazer-apresentacoes-incriveis-de-resultados-de-projeto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r.freepik.com/" TargetMode="External"/><Relationship Id="rId5" Type="http://schemas.openxmlformats.org/officeDocument/2006/relationships/hyperlink" Target="https://medium.com/@lauradamaceno/regress%C3%A3o-linear-6a7f247c3e29" TargetMode="Externa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rgoool.com.br/classificacao/Brasileirao/Serie-A/2023" TargetMode="External"/><Relationship Id="rId2" Type="http://schemas.openxmlformats.org/officeDocument/2006/relationships/hyperlink" Target="https://basedosdados.org/dataset/c861330e-bca2-474d-9073-bc70744a1b23?table=18835b0d-233e-4857-b454-1fa34a81b4f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log.unipar.br/analise-de-dados/" TargetMode="External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s://pt.linkedin.com/pulse/s%C3%A9rie-analytics-cap%C3%ADtulo-iii-prepara%C3%A7%C3%A3o-dos-dados-marcelo-fernande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s://pt.linkedin.com/pulse/s%C3%A9rie-analytics-cap%C3%ADtulo-iii-prepara%C3%A7%C3%A3o-dos-dados-marcelo-fernande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485" y="220854"/>
            <a:ext cx="2177294" cy="173103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75947" y="2039810"/>
            <a:ext cx="994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PONTIFÍCIA UNIVERSIDADE CATÓLICA DE MINAS GERAIS</a:t>
            </a:r>
            <a:br>
              <a:rPr lang="pt-BR" b="1" dirty="0"/>
            </a:br>
            <a:r>
              <a:rPr lang="pt-BR" dirty="0"/>
              <a:t>NÚCLEO DE EDUCAÇÃO A DISTÂNCIA</a:t>
            </a:r>
          </a:p>
          <a:p>
            <a:pPr algn="ctr"/>
            <a:r>
              <a:rPr lang="pt-BR" dirty="0" smtClean="0"/>
              <a:t>PÓS-GRADUAÇÃO </a:t>
            </a:r>
            <a:r>
              <a:rPr lang="pt-BR" i="1" dirty="0" smtClean="0"/>
              <a:t>LATO SENSU</a:t>
            </a:r>
            <a:r>
              <a:rPr lang="pt-BR" dirty="0" smtClean="0"/>
              <a:t> EM CIÊNCIA DE DADOS E BIG DATA</a:t>
            </a:r>
          </a:p>
          <a:p>
            <a:pPr algn="ctr"/>
            <a:r>
              <a:rPr lang="pt-BR" dirty="0" smtClean="0"/>
              <a:t>TRABALHO DE CONCLUSÃO DE CURSO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975947" y="4163334"/>
            <a:ext cx="994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UM MODELO DE APRENDIZADO DE MÁQUINA SUPERVISIONADO PARA PREVISÃO DE QUANTIDADE DE PÚBLICO NOS JOGOS DO CAMPEONATO BRASILEIRO DE FUTEBOL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75593" y="5275653"/>
            <a:ext cx="994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Salomão Fernandes de Freitas Júnior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75593" y="6034722"/>
            <a:ext cx="994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JUNHO/2024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435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-1659"/>
            <a:ext cx="1219199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</a:rPr>
              <a:t>CRIAÇÃO DE MODELOS DE MACHINE LEARNING</a:t>
            </a:r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3583445" y="874231"/>
            <a:ext cx="8608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Algoritmos</a:t>
            </a:r>
          </a:p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Selecionados diversos algoritmos de vários vieses indutivos</a:t>
            </a:r>
          </a:p>
          <a:p>
            <a:r>
              <a:rPr lang="pt-BR" sz="1600" b="1" dirty="0" err="1" smtClean="0">
                <a:solidFill>
                  <a:schemeClr val="accent1">
                    <a:lumMod val="50000"/>
                  </a:schemeClr>
                </a:solidFill>
              </a:rPr>
              <a:t>LinearRegression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pt-BR" sz="1600" b="1" dirty="0" err="1" smtClean="0">
                <a:solidFill>
                  <a:schemeClr val="accent1">
                    <a:lumMod val="50000"/>
                  </a:schemeClr>
                </a:solidFill>
              </a:rPr>
              <a:t>Kneighboor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pt-BR" sz="1600" b="1" dirty="0" err="1" smtClean="0">
                <a:solidFill>
                  <a:schemeClr val="accent1">
                    <a:lumMod val="50000"/>
                  </a:schemeClr>
                </a:solidFill>
              </a:rPr>
              <a:t>DecisionTree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,  </a:t>
            </a:r>
            <a:r>
              <a:rPr lang="pt-BR" sz="1600" b="1" dirty="0" err="1" smtClean="0">
                <a:solidFill>
                  <a:schemeClr val="accent1">
                    <a:lumMod val="50000"/>
                  </a:schemeClr>
                </a:solidFill>
              </a:rPr>
              <a:t>RandomForrest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pt-BR" sz="1600" b="1" dirty="0" err="1" smtClean="0">
                <a:solidFill>
                  <a:schemeClr val="accent1">
                    <a:lumMod val="50000"/>
                  </a:schemeClr>
                </a:solidFill>
              </a:rPr>
              <a:t>ExtraTrees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pt-BR" sz="1600" b="1" dirty="0" err="1" smtClean="0">
                <a:solidFill>
                  <a:schemeClr val="accent1">
                    <a:lumMod val="50000"/>
                  </a:schemeClr>
                </a:solidFill>
              </a:rPr>
              <a:t>Bagging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pt-BR" sz="1600" b="1" dirty="0" err="1" smtClean="0">
                <a:solidFill>
                  <a:schemeClr val="accent1">
                    <a:lumMod val="50000"/>
                  </a:schemeClr>
                </a:solidFill>
              </a:rPr>
              <a:t>GradienteBoosting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, SVR, </a:t>
            </a:r>
            <a:r>
              <a:rPr lang="pt-BR" sz="1600" b="1" dirty="0" err="1" smtClean="0">
                <a:solidFill>
                  <a:schemeClr val="accent1">
                    <a:lumMod val="50000"/>
                  </a:schemeClr>
                </a:solidFill>
              </a:rPr>
              <a:t>GaussianNB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, MLP (Redes Neurais Artificiais)</a:t>
            </a:r>
            <a:endParaRPr lang="pt-BR" sz="2400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0" y="2524791"/>
            <a:ext cx="275234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>
                <a:hlinkClick r:id="rId2"/>
              </a:rPr>
              <a:t>https://blog.cefis.com.br/machine-learning-aprendizado-de-maquina</a:t>
            </a:r>
            <a:r>
              <a:rPr lang="pt-BR" sz="600" dirty="0" smtClean="0">
                <a:hlinkClick r:id="rId2"/>
              </a:rPr>
              <a:t>/</a:t>
            </a:r>
            <a:endParaRPr lang="pt-BR" sz="600" dirty="0" smtClean="0"/>
          </a:p>
        </p:txBody>
      </p:sp>
      <p:sp>
        <p:nvSpPr>
          <p:cNvPr id="10" name="CaixaDeTexto 9"/>
          <p:cNvSpPr txBox="1"/>
          <p:nvPr/>
        </p:nvSpPr>
        <p:spPr>
          <a:xfrm>
            <a:off x="3583444" y="2355733"/>
            <a:ext cx="86085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Estratégias de Validação</a:t>
            </a:r>
          </a:p>
          <a:p>
            <a:r>
              <a:rPr lang="pt-BR" sz="1600" b="1" dirty="0" err="1" smtClean="0">
                <a:solidFill>
                  <a:schemeClr val="accent1">
                    <a:lumMod val="50000"/>
                  </a:schemeClr>
                </a:solidFill>
              </a:rPr>
              <a:t>CrossValidation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, com </a:t>
            </a:r>
            <a:r>
              <a:rPr lang="pt-BR" sz="1600" b="1" dirty="0" err="1" smtClean="0">
                <a:solidFill>
                  <a:schemeClr val="accent1">
                    <a:lumMod val="50000"/>
                  </a:schemeClr>
                </a:solidFill>
              </a:rPr>
              <a:t>KFold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 Repetido k = 10</a:t>
            </a:r>
          </a:p>
          <a:p>
            <a:r>
              <a:rPr lang="pt-BR" sz="1600" b="1" dirty="0" err="1" smtClean="0">
                <a:solidFill>
                  <a:schemeClr val="accent1">
                    <a:lumMod val="50000"/>
                  </a:schemeClr>
                </a:solidFill>
              </a:rPr>
              <a:t>RandomSearch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 e </a:t>
            </a:r>
            <a:r>
              <a:rPr lang="pt-BR" sz="1600" b="1" dirty="0" err="1" smtClean="0">
                <a:solidFill>
                  <a:schemeClr val="accent1">
                    <a:lumMod val="50000"/>
                  </a:schemeClr>
                </a:solidFill>
              </a:rPr>
              <a:t>GridSearch</a:t>
            </a:r>
            <a:endParaRPr lang="pt-BR" sz="2400" b="1" u="sng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583447" y="3687025"/>
            <a:ext cx="8608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Métricas</a:t>
            </a:r>
          </a:p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MSE, RMSE, MAE, R2</a:t>
            </a:r>
            <a:endParaRPr lang="pt-BR" sz="2400" b="1" u="sng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7" y="729060"/>
            <a:ext cx="3183826" cy="183897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01" y="4826052"/>
            <a:ext cx="5065777" cy="191307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03" y="4569832"/>
            <a:ext cx="5518023" cy="2049377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7075553" y="6551766"/>
            <a:ext cx="3279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>
                <a:hlinkClick r:id="rId6"/>
              </a:rPr>
              <a:t>https://</a:t>
            </a:r>
            <a:r>
              <a:rPr lang="pt-BR" sz="600" dirty="0" smtClean="0">
                <a:hlinkClick r:id="rId6"/>
              </a:rPr>
              <a:t>www.numpyninja.com/post/hyper-parameter-tuning-using-grid-search-and-random-search</a:t>
            </a:r>
            <a:endParaRPr lang="pt-BR" sz="600" dirty="0" smtClean="0"/>
          </a:p>
          <a:p>
            <a:endParaRPr lang="pt-BR" sz="600" dirty="0" smtClean="0"/>
          </a:p>
        </p:txBody>
      </p:sp>
      <p:sp>
        <p:nvSpPr>
          <p:cNvPr id="19" name="CaixaDeTexto 18"/>
          <p:cNvSpPr txBox="1"/>
          <p:nvPr/>
        </p:nvSpPr>
        <p:spPr>
          <a:xfrm>
            <a:off x="381000" y="6434542"/>
            <a:ext cx="27523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/>
              <a:t>[23. Farias, Thiago] </a:t>
            </a:r>
            <a:endParaRPr lang="pt-BR" sz="600" dirty="0" smtClean="0"/>
          </a:p>
        </p:txBody>
      </p:sp>
    </p:spTree>
    <p:extLst>
      <p:ext uri="{BB962C8B-B14F-4D97-AF65-F5344CB8AC3E}">
        <p14:creationId xmlns:p14="http://schemas.microsoft.com/office/powerpoint/2010/main" val="371074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-1659"/>
            <a:ext cx="1219199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</a:rPr>
              <a:t>CRIAÇÃO DE MODELOS DE MACHINE LEARNING</a:t>
            </a:r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154445" y="700962"/>
            <a:ext cx="8608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Execução dos Testes de Modelos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5" y="1280472"/>
            <a:ext cx="4787947" cy="212109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5" y="3466941"/>
            <a:ext cx="11699064" cy="266428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207" y="801767"/>
            <a:ext cx="6760301" cy="25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7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-1659"/>
            <a:ext cx="1219199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</a:rPr>
              <a:t>APRESENTAÇÃO DOS RESULTADOS</a:t>
            </a:r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3583445" y="612679"/>
            <a:ext cx="8608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Ranking de Modelos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-16900" y="2110704"/>
            <a:ext cx="2542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>
                <a:hlinkClick r:id="rId2"/>
              </a:rPr>
              <a:t>https://www.projectbuilder.com.br/blog/como-fazer-apresentacoes-incriveis-de-resultados-de-projetos</a:t>
            </a:r>
            <a:r>
              <a:rPr lang="pt-BR" sz="600" dirty="0" smtClean="0">
                <a:hlinkClick r:id="rId2"/>
              </a:rPr>
              <a:t>/</a:t>
            </a:r>
            <a:endParaRPr lang="pt-BR" sz="600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21" y="2387703"/>
            <a:ext cx="10274292" cy="433624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46" y="597731"/>
            <a:ext cx="3502325" cy="173686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116"/>
            <a:ext cx="3358905" cy="152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1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-1659"/>
            <a:ext cx="1219199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</a:rPr>
              <a:t>APRESENTAÇÃO DOS RESULTADOS</a:t>
            </a:r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3583445" y="612679"/>
            <a:ext cx="8608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Testes do Melhor Modelo com Dados Novos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327" y="3427120"/>
            <a:ext cx="8532068" cy="336545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862" y="1074344"/>
            <a:ext cx="4986533" cy="2307283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-16900" y="2110704"/>
            <a:ext cx="2542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>
                <a:hlinkClick r:id="rId4"/>
              </a:rPr>
              <a:t>https://www.projectbuilder.com.br/blog/como-fazer-apresentacoes-incriveis-de-resultados-de-projetos</a:t>
            </a:r>
            <a:r>
              <a:rPr lang="pt-BR" sz="600" dirty="0" smtClean="0">
                <a:hlinkClick r:id="rId4"/>
              </a:rPr>
              <a:t>/</a:t>
            </a:r>
            <a:endParaRPr lang="pt-BR" sz="600" dirty="0" smtClean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116"/>
            <a:ext cx="3358905" cy="152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8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-1659"/>
            <a:ext cx="1219199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</a:rPr>
              <a:t>IMPLANTAÇÃO EM AMBIENTE DE PRODUÇÃO</a:t>
            </a:r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22695" y="612679"/>
            <a:ext cx="1176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Aplicação WEB – Entrada Individual de Dados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95" y="1103907"/>
            <a:ext cx="11015026" cy="543072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22695" y="1103907"/>
            <a:ext cx="11007305" cy="54349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18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-1659"/>
            <a:ext cx="1219199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</a:rPr>
              <a:t>IMPLANTAÇÃO EM AMBIENTE DE PRODUÇÃO</a:t>
            </a:r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22695" y="612679"/>
            <a:ext cx="1176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Aplicação WEB – Entrada de Dados por arquivo </a:t>
            </a:r>
            <a:r>
              <a:rPr lang="pt-BR" sz="2400" b="1" dirty="0" err="1" smtClean="0">
                <a:solidFill>
                  <a:schemeClr val="accent1">
                    <a:lumMod val="50000"/>
                  </a:schemeClr>
                </a:solidFill>
              </a:rPr>
              <a:t>csv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pt-BR" sz="2400" b="1" dirty="0" err="1" smtClean="0">
                <a:solidFill>
                  <a:schemeClr val="accent1">
                    <a:lumMod val="50000"/>
                  </a:schemeClr>
                </a:solidFill>
              </a:rPr>
              <a:t>xlsx</a:t>
            </a:r>
            <a:endParaRPr lang="pt-BR" sz="2400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60712" y="1103907"/>
            <a:ext cx="9279126" cy="54349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36" y="1118591"/>
            <a:ext cx="9270501" cy="542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3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-1659"/>
            <a:ext cx="1219199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</a:rPr>
              <a:t>IMPLANTAÇÃO EM AMBIENTE DE PRODUÇÃO</a:t>
            </a:r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22695" y="612679"/>
            <a:ext cx="1176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Aplicação WEB – Tela Sobre (Informações da Aplicação)</a:t>
            </a:r>
          </a:p>
        </p:txBody>
      </p:sp>
      <p:sp>
        <p:nvSpPr>
          <p:cNvPr id="7" name="Retângulo 6"/>
          <p:cNvSpPr/>
          <p:nvPr/>
        </p:nvSpPr>
        <p:spPr>
          <a:xfrm>
            <a:off x="422695" y="1276436"/>
            <a:ext cx="11214345" cy="47448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1" y="1296513"/>
            <a:ext cx="11196355" cy="47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0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8" y="-1"/>
            <a:ext cx="11225833" cy="683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2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618837" y="1294510"/>
            <a:ext cx="58999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t-BR" sz="2400" b="1" dirty="0" smtClean="0"/>
              <a:t>Entendimento do Domínio do Problema</a:t>
            </a:r>
          </a:p>
          <a:p>
            <a:pPr marL="457200" indent="-457200">
              <a:buAutoNum type="arabicPeriod"/>
            </a:pPr>
            <a:endParaRPr lang="pt-BR" sz="2400" b="1" dirty="0" smtClean="0"/>
          </a:p>
          <a:p>
            <a:pPr marL="457200" indent="-457200">
              <a:buAutoNum type="arabicPeriod"/>
            </a:pPr>
            <a:r>
              <a:rPr lang="pt-BR" sz="2400" b="1" dirty="0" smtClean="0"/>
              <a:t>Coleta de Dados</a:t>
            </a:r>
          </a:p>
          <a:p>
            <a:pPr marL="457200" indent="-457200">
              <a:buAutoNum type="arabicPeriod"/>
            </a:pPr>
            <a:endParaRPr lang="pt-BR" sz="2400" b="1" dirty="0"/>
          </a:p>
          <a:p>
            <a:pPr marL="457200" indent="-457200">
              <a:buAutoNum type="arabicPeriod"/>
            </a:pPr>
            <a:r>
              <a:rPr lang="pt-BR" sz="2400" b="1" dirty="0" smtClean="0"/>
              <a:t>Análise Exploratória dos Dados</a:t>
            </a:r>
          </a:p>
          <a:p>
            <a:pPr marL="457200" indent="-457200">
              <a:buAutoNum type="arabicPeriod"/>
            </a:pPr>
            <a:endParaRPr lang="pt-BR" sz="2400" b="1" dirty="0" smtClean="0"/>
          </a:p>
          <a:p>
            <a:pPr marL="457200" indent="-457200">
              <a:buAutoNum type="arabicPeriod"/>
            </a:pPr>
            <a:r>
              <a:rPr lang="pt-BR" sz="2400" b="1" dirty="0" smtClean="0"/>
              <a:t>Preparação dos Dados</a:t>
            </a:r>
          </a:p>
          <a:p>
            <a:pPr marL="457200" indent="-457200">
              <a:buAutoNum type="arabicPeriod"/>
            </a:pPr>
            <a:endParaRPr lang="pt-BR" sz="2400" b="1" dirty="0" smtClean="0"/>
          </a:p>
          <a:p>
            <a:pPr marL="457200" indent="-457200">
              <a:buAutoNum type="arabicPeriod"/>
            </a:pPr>
            <a:r>
              <a:rPr lang="pt-BR" sz="2400" b="1" dirty="0" smtClean="0"/>
              <a:t>Criação de Modelos de </a:t>
            </a:r>
            <a:r>
              <a:rPr lang="pt-BR" sz="2400" b="1" dirty="0" err="1" smtClean="0"/>
              <a:t>Machine</a:t>
            </a:r>
            <a:r>
              <a:rPr lang="pt-BR" sz="2400" b="1" dirty="0" smtClean="0"/>
              <a:t> Learning</a:t>
            </a:r>
          </a:p>
          <a:p>
            <a:pPr marL="457200" indent="-457200">
              <a:buAutoNum type="arabicPeriod"/>
            </a:pPr>
            <a:endParaRPr lang="pt-BR" sz="2400" b="1" dirty="0" smtClean="0"/>
          </a:p>
          <a:p>
            <a:pPr marL="457200" indent="-457200">
              <a:buAutoNum type="arabicPeriod"/>
            </a:pPr>
            <a:r>
              <a:rPr lang="pt-BR" sz="2400" b="1" dirty="0" smtClean="0"/>
              <a:t>Apresentação dos Resultados</a:t>
            </a:r>
          </a:p>
          <a:p>
            <a:pPr marL="457200" indent="-457200">
              <a:buAutoNum type="arabicPeriod"/>
            </a:pPr>
            <a:endParaRPr lang="pt-BR" sz="2400" b="1" dirty="0" smtClean="0"/>
          </a:p>
          <a:p>
            <a:pPr marL="457200" indent="-457200">
              <a:buAutoNum type="arabicPeriod"/>
            </a:pPr>
            <a:r>
              <a:rPr lang="pt-BR" sz="2400" b="1" dirty="0" smtClean="0"/>
              <a:t>Implantação da Solução em Ambiente de Produção</a:t>
            </a:r>
            <a:endParaRPr lang="pt-BR" sz="2400" b="1" dirty="0"/>
          </a:p>
        </p:txBody>
      </p:sp>
      <p:pic>
        <p:nvPicPr>
          <p:cNvPr id="1026" name="Picture 2" descr="CRISP-DM_Process_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8" y="1321606"/>
            <a:ext cx="4950691" cy="498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0" y="-1659"/>
            <a:ext cx="1219199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</a:rPr>
              <a:t>INTRODUÇÃO</a:t>
            </a:r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010408" y="650553"/>
            <a:ext cx="495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just"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algn="ctr"/>
            <a:r>
              <a:rPr lang="pt-BR" dirty="0"/>
              <a:t>MODELO CRISP-DM</a:t>
            </a:r>
          </a:p>
        </p:txBody>
      </p:sp>
      <p:sp>
        <p:nvSpPr>
          <p:cNvPr id="3" name="Elipse 2"/>
          <p:cNvSpPr/>
          <p:nvPr/>
        </p:nvSpPr>
        <p:spPr>
          <a:xfrm>
            <a:off x="8713395" y="4786317"/>
            <a:ext cx="1544715" cy="976543"/>
          </a:xfrm>
          <a:prstGeom prst="ellipse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9607118" y="1912912"/>
            <a:ext cx="1544715" cy="976543"/>
          </a:xfrm>
          <a:prstGeom prst="ellipse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10194517" y="2861343"/>
            <a:ext cx="1544715" cy="976543"/>
          </a:xfrm>
          <a:prstGeom prst="ellipse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10194516" y="3837886"/>
            <a:ext cx="1544715" cy="976543"/>
          </a:xfrm>
          <a:prstGeom prst="ellipse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7168680" y="3335558"/>
            <a:ext cx="1544715" cy="976543"/>
          </a:xfrm>
          <a:prstGeom prst="ellipse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7830105" y="1884800"/>
            <a:ext cx="1544715" cy="976543"/>
          </a:xfrm>
          <a:prstGeom prst="ellipse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618835" y="1303302"/>
            <a:ext cx="5667665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</a:rPr>
              <a:t>Entendimento do Domínio do Problema</a:t>
            </a:r>
            <a:endParaRPr lang="pt-BR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18836" y="2025728"/>
            <a:ext cx="462499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AutoNum type="arabicPeriod"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buFont typeface="+mj-lt"/>
              <a:buAutoNum type="arabicPeriod" startAt="2"/>
            </a:pPr>
            <a:r>
              <a:rPr lang="pt-BR" dirty="0"/>
              <a:t>Coleta de </a:t>
            </a:r>
            <a:r>
              <a:rPr lang="pt-BR" dirty="0" smtClean="0"/>
              <a:t>Dados</a:t>
            </a:r>
          </a:p>
          <a:p>
            <a:pPr>
              <a:buFont typeface="+mj-lt"/>
              <a:buAutoNum type="arabicPeriod" startAt="2"/>
            </a:pPr>
            <a:endParaRPr lang="pt-BR" dirty="0" smtClean="0"/>
          </a:p>
          <a:p>
            <a:pPr>
              <a:buFont typeface="+mj-lt"/>
              <a:buAutoNum type="arabicPeriod" startAt="2"/>
            </a:pPr>
            <a:r>
              <a:rPr lang="pt-BR" dirty="0"/>
              <a:t>Análise </a:t>
            </a:r>
            <a:r>
              <a:rPr lang="pt-BR" dirty="0" smtClean="0"/>
              <a:t>Exploratória dos Dados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18834" y="3495783"/>
            <a:ext cx="346958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AutoNum type="arabicPeriod"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buFont typeface="+mj-lt"/>
              <a:buAutoNum type="arabicPeriod" startAt="4"/>
            </a:pPr>
            <a:r>
              <a:rPr lang="pt-BR" dirty="0"/>
              <a:t>Preparação </a:t>
            </a:r>
            <a:r>
              <a:rPr lang="pt-BR" dirty="0" smtClean="0"/>
              <a:t>dos Dados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618834" y="4229932"/>
            <a:ext cx="586511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+mj-lt"/>
              <a:buAutoNum type="arabicPeriod" startAt="4"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buFont typeface="+mj-lt"/>
              <a:buAutoNum type="arabicPeriod" startAt="5"/>
            </a:pPr>
            <a:r>
              <a:rPr lang="pt-BR" dirty="0"/>
              <a:t>Criação de </a:t>
            </a:r>
            <a:r>
              <a:rPr lang="pt-BR" dirty="0" smtClean="0"/>
              <a:t>Modelos </a:t>
            </a:r>
            <a:r>
              <a:rPr lang="pt-BR" dirty="0"/>
              <a:t>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smtClean="0"/>
              <a:t>Learning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618833" y="4946497"/>
            <a:ext cx="438399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+mj-lt"/>
              <a:buAutoNum type="arabicPeriod" startAt="5"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buFont typeface="+mj-lt"/>
              <a:buAutoNum type="arabicPeriod" startAt="6"/>
            </a:pPr>
            <a:r>
              <a:rPr lang="pt-BR" dirty="0"/>
              <a:t>Apresentação dos </a:t>
            </a:r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618832" y="5686680"/>
            <a:ext cx="5846621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Font typeface="+mj-lt"/>
              <a:buAutoNum type="arabicPeriod" startAt="6"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buFont typeface="+mj-lt"/>
              <a:buAutoNum type="arabicPeriod" startAt="7"/>
            </a:pPr>
            <a:r>
              <a:rPr lang="pt-BR" dirty="0"/>
              <a:t>Implantação da Solução em Ambiente de </a:t>
            </a:r>
            <a:r>
              <a:rPr lang="pt-BR" dirty="0" smtClean="0"/>
              <a:t>Produção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618832" y="661672"/>
            <a:ext cx="495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</a:rPr>
              <a:t>ETAPAS DO PROJETO</a:t>
            </a:r>
            <a:endParaRPr lang="pt-BR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50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-1659"/>
            <a:ext cx="1219199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</a:rPr>
              <a:t>AMBIENTE TECNOLÓGICO</a:t>
            </a:r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" y="890272"/>
            <a:ext cx="6119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</a:rPr>
              <a:t>ANÁLISE EXPLORATÓRIA / PREPARAÇÃO DE DADOS / MACHINE LEARNING</a:t>
            </a:r>
            <a:endParaRPr lang="pt-BR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07" y="2425238"/>
            <a:ext cx="4722859" cy="277444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0" name="CaixaDeTexto 19"/>
          <p:cNvSpPr txBox="1"/>
          <p:nvPr/>
        </p:nvSpPr>
        <p:spPr>
          <a:xfrm>
            <a:off x="7350368" y="890272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</a:rPr>
              <a:t>APLICAÇÃO WEB DE PRODUÇÃO</a:t>
            </a:r>
            <a:endParaRPr lang="pt-BR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850" y="2425239"/>
            <a:ext cx="5114985" cy="2770617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552091" y="2425240"/>
            <a:ext cx="4727275" cy="2774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74" y="1807068"/>
            <a:ext cx="951095" cy="586113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502" y="1667468"/>
            <a:ext cx="757769" cy="757769"/>
          </a:xfrm>
          <a:prstGeom prst="rect">
            <a:avLst/>
          </a:prstGeom>
        </p:spPr>
      </p:pic>
      <p:sp>
        <p:nvSpPr>
          <p:cNvPr id="29" name="CaixaDeTexto 28"/>
          <p:cNvSpPr txBox="1"/>
          <p:nvPr/>
        </p:nvSpPr>
        <p:spPr>
          <a:xfrm>
            <a:off x="8778243" y="1859148"/>
            <a:ext cx="1774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chemeClr val="accent1">
                    <a:lumMod val="75000"/>
                  </a:schemeClr>
                </a:solidFill>
              </a:rPr>
              <a:t>Visual Studio </a:t>
            </a:r>
            <a:r>
              <a:rPr lang="pt-BR" sz="1600" b="1" dirty="0" err="1" smtClean="0">
                <a:solidFill>
                  <a:schemeClr val="accent1">
                    <a:lumMod val="75000"/>
                  </a:schemeClr>
                </a:solidFill>
              </a:rPr>
              <a:t>Code</a:t>
            </a:r>
            <a:endParaRPr lang="pt-B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19" y="5834125"/>
            <a:ext cx="455724" cy="455724"/>
          </a:xfrm>
          <a:prstGeom prst="rect">
            <a:avLst/>
          </a:prstGeom>
        </p:spPr>
      </p:pic>
      <p:sp>
        <p:nvSpPr>
          <p:cNvPr id="31" name="CaixaDeTexto 30"/>
          <p:cNvSpPr txBox="1"/>
          <p:nvPr/>
        </p:nvSpPr>
        <p:spPr>
          <a:xfrm>
            <a:off x="1140745" y="616503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pandas</a:t>
            </a:r>
            <a:endParaRPr lang="pt-B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85" y="3099115"/>
            <a:ext cx="2337447" cy="1168724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638" y="6029514"/>
            <a:ext cx="1361361" cy="32672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37" y="5742515"/>
            <a:ext cx="932328" cy="93232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880" y="1961475"/>
            <a:ext cx="673930" cy="25741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98" y="5862126"/>
            <a:ext cx="711673" cy="85544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394" y="6020708"/>
            <a:ext cx="1035384" cy="605754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757" y="5799140"/>
            <a:ext cx="773513" cy="712073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833" y="5899825"/>
            <a:ext cx="1085378" cy="586104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846" y="5849263"/>
            <a:ext cx="843838" cy="45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5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-1659"/>
            <a:ext cx="1219199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</a:rPr>
              <a:t>ENTENDIMENTO DO DOMÍNIO DO PROBLEMA</a:t>
            </a:r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3583446" y="983959"/>
            <a:ext cx="7924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Objetivo</a:t>
            </a:r>
          </a:p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Predição de Quantidade de Público em Jogos do Campeonato Brasileiro de Futebol</a:t>
            </a:r>
            <a:endParaRPr lang="pt-B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5" y="933189"/>
            <a:ext cx="2642786" cy="2113382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3583446" y="3085930"/>
            <a:ext cx="7924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Aplicabilidade</a:t>
            </a:r>
          </a:p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Apoio à Tomada de decisão em questões de Logística e Estratégias de marketing</a:t>
            </a:r>
            <a:endParaRPr lang="pt-B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3520186" y="1938616"/>
            <a:ext cx="7987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Características Relevantes</a:t>
            </a:r>
          </a:p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Etapa do campeonato, Desempenho do mandante, Importância do visitante, Desempenho recente do mandante, Dia da semana, Período do ano</a:t>
            </a:r>
            <a:endParaRPr lang="pt-B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571946" y="4247617"/>
            <a:ext cx="475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Escopo</a:t>
            </a:r>
          </a:p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Jogos do campeonato brasileiro de “pontos corridos”</a:t>
            </a:r>
            <a:endParaRPr lang="pt-B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1" y="4277924"/>
            <a:ext cx="2905544" cy="239541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987" y="5148710"/>
            <a:ext cx="4358845" cy="1709290"/>
          </a:xfrm>
          <a:prstGeom prst="rect">
            <a:avLst/>
          </a:prstGeom>
        </p:spPr>
      </p:pic>
      <p:sp>
        <p:nvSpPr>
          <p:cNvPr id="32" name="CaixaDeTexto 31"/>
          <p:cNvSpPr txBox="1"/>
          <p:nvPr/>
        </p:nvSpPr>
        <p:spPr>
          <a:xfrm>
            <a:off x="3583446" y="5415602"/>
            <a:ext cx="475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Técnica utilizada</a:t>
            </a:r>
          </a:p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Aprendizado supervisionado com Regressão</a:t>
            </a:r>
            <a:endParaRPr lang="pt-B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9282130" y="6673334"/>
            <a:ext cx="26597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hlinkClick r:id="rId5"/>
              </a:rPr>
              <a:t>https://medium.com/@</a:t>
            </a:r>
            <a:r>
              <a:rPr lang="pt-BR" sz="600" dirty="0" smtClean="0">
                <a:hlinkClick r:id="rId5"/>
              </a:rPr>
              <a:t>lauradamaceno/regress%C3%A3o-linear-6a7f247c3e29</a:t>
            </a:r>
            <a:endParaRPr lang="pt-BR" sz="600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144985" y="2901264"/>
            <a:ext cx="91884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hlinkClick r:id="rId6"/>
              </a:rPr>
              <a:t>https://br.freepik.com</a:t>
            </a:r>
            <a:r>
              <a:rPr lang="pt-BR" sz="600" dirty="0" smtClean="0">
                <a:hlinkClick r:id="rId6"/>
              </a:rPr>
              <a:t>/</a:t>
            </a:r>
            <a:endParaRPr lang="pt-BR" sz="600" dirty="0" smtClean="0"/>
          </a:p>
        </p:txBody>
      </p:sp>
    </p:spTree>
    <p:extLst>
      <p:ext uri="{BB962C8B-B14F-4D97-AF65-F5344CB8AC3E}">
        <p14:creationId xmlns:p14="http://schemas.microsoft.com/office/powerpoint/2010/main" val="264935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-1659"/>
            <a:ext cx="1219199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</a:rPr>
              <a:t>COLETA DE DADOS</a:t>
            </a:r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3583445" y="983959"/>
            <a:ext cx="860855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Fonte de Dados</a:t>
            </a:r>
          </a:p>
          <a:p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BaseDosDados.org  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(8079 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linhas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pt-BR" sz="2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hlinkClick r:id="rId2"/>
              </a:rPr>
              <a:t>https://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  <a:hlinkClick r:id="rId2"/>
              </a:rPr>
              <a:t>basedosdados.org/dataset/c861330e-bca2-474d-9073-bc70744a1b23?table=18835b0d-233e-4857-b454-1fa34a81b4fa</a:t>
            </a:r>
            <a:endParaRPr lang="pt-BR" sz="16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sz="1600" b="1" dirty="0" err="1" smtClean="0">
                <a:solidFill>
                  <a:schemeClr val="accent1">
                    <a:lumMod val="50000"/>
                  </a:schemeClr>
                </a:solidFill>
              </a:rPr>
              <a:t>Dataset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 principal:  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brasileirao_serie_a.csv</a:t>
            </a:r>
          </a:p>
          <a:p>
            <a:endParaRPr lang="pt-BR" sz="16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SrGool.com  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(91 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linhas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https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://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www.srgoool.com.br/classificacao/Brasileirao/Serie-A/2023</a:t>
            </a:r>
            <a:endParaRPr lang="pt-BR" sz="16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Informações para o </a:t>
            </a:r>
            <a:r>
              <a:rPr lang="pt-BR" sz="1600" b="1" dirty="0" err="1" smtClean="0">
                <a:solidFill>
                  <a:schemeClr val="accent1">
                    <a:lumMod val="50000"/>
                  </a:schemeClr>
                </a:solidFill>
              </a:rPr>
              <a:t>Dataset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 complementar:  brasileirao_serie_a_dados_complementares_2023.csv</a:t>
            </a:r>
            <a:endParaRPr lang="pt-B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3583446" y="3616282"/>
            <a:ext cx="7924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Estrutura dos </a:t>
            </a:r>
            <a:r>
              <a:rPr lang="pt-BR" sz="2400" b="1" dirty="0" err="1" smtClean="0">
                <a:solidFill>
                  <a:schemeClr val="accent1">
                    <a:lumMod val="50000"/>
                  </a:schemeClr>
                </a:solidFill>
              </a:rPr>
              <a:t>Datasets</a:t>
            </a:r>
            <a:endParaRPr lang="pt-B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44" y="4540225"/>
            <a:ext cx="1352550" cy="13239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" y="1207445"/>
            <a:ext cx="3288464" cy="19145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30522" y="1207445"/>
            <a:ext cx="3088166" cy="1914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780094"/>
              </p:ext>
            </p:extLst>
          </p:nvPr>
        </p:nvGraphicFramePr>
        <p:xfrm>
          <a:off x="3701859" y="3977640"/>
          <a:ext cx="6383973" cy="2468880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159445"/>
                <a:gridCol w="2176272"/>
                <a:gridCol w="2048256"/>
              </a:tblGrid>
              <a:tr h="0"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 err="1">
                          <a:effectLst/>
                        </a:rPr>
                        <a:t>ano_campeonato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 data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 rodada</a:t>
                      </a:r>
                      <a:endParaRPr lang="pt-BR" sz="12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 err="1" smtClean="0">
                          <a:effectLst/>
                        </a:rPr>
                        <a:t>Estadio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 arbitro</a:t>
                      </a:r>
                      <a:endParaRPr lang="pt-BR" sz="12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 publico</a:t>
                      </a:r>
                      <a:endParaRPr lang="pt-BR" sz="12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 </a:t>
                      </a:r>
                      <a:r>
                        <a:rPr lang="pt-BR" sz="900" b="1" dirty="0" err="1">
                          <a:effectLst/>
                        </a:rPr>
                        <a:t>publico_max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 time_mandante</a:t>
                      </a:r>
                      <a:endParaRPr lang="pt-BR" sz="12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 </a:t>
                      </a:r>
                      <a:r>
                        <a:rPr lang="pt-BR" sz="900" b="1" dirty="0" err="1">
                          <a:effectLst/>
                        </a:rPr>
                        <a:t>time_visitante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 </a:t>
                      </a:r>
                      <a:r>
                        <a:rPr lang="pt-BR" sz="900" b="1" dirty="0" err="1">
                          <a:effectLst/>
                        </a:rPr>
                        <a:t>tecnico_mandante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 tecnico_visitante</a:t>
                      </a:r>
                      <a:endParaRPr lang="pt-BR" sz="12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 </a:t>
                      </a:r>
                      <a:r>
                        <a:rPr lang="pt-BR" sz="900" b="1" dirty="0" err="1">
                          <a:effectLst/>
                        </a:rPr>
                        <a:t>colocacao_mandante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 </a:t>
                      </a:r>
                      <a:r>
                        <a:rPr lang="pt-BR" sz="900" b="1" dirty="0" err="1">
                          <a:effectLst/>
                        </a:rPr>
                        <a:t>colocacao_visitante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 err="1" smtClean="0">
                          <a:effectLst/>
                        </a:rPr>
                        <a:t>valor_equipe_titular_mandante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 err="1" smtClean="0">
                          <a:effectLst/>
                        </a:rPr>
                        <a:t>valor_equipe_titular_visitante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 err="1" smtClean="0">
                          <a:effectLst/>
                        </a:rPr>
                        <a:t>idade_media_titular_mandante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 </a:t>
                      </a:r>
                      <a:r>
                        <a:rPr lang="pt-BR" sz="900" b="1" dirty="0" err="1">
                          <a:effectLst/>
                        </a:rPr>
                        <a:t>idade_media_titular_visitante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 </a:t>
                      </a:r>
                      <a:r>
                        <a:rPr lang="pt-BR" sz="900" b="1" dirty="0" err="1">
                          <a:effectLst/>
                        </a:rPr>
                        <a:t>gols_mandante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 gols_visitante</a:t>
                      </a:r>
                      <a:endParaRPr lang="pt-BR" sz="12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 gols_1_tempo_mandante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 gols_1_tempo_visitante</a:t>
                      </a:r>
                      <a:endParaRPr lang="pt-BR" sz="12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 escanteios_mandante</a:t>
                      </a:r>
                      <a:endParaRPr lang="pt-BR" sz="12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 </a:t>
                      </a:r>
                      <a:r>
                        <a:rPr lang="pt-BR" sz="900" b="1" dirty="0" err="1">
                          <a:effectLst/>
                        </a:rPr>
                        <a:t>escanteios_visitante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 faltas_mandante</a:t>
                      </a:r>
                      <a:endParaRPr lang="pt-BR" sz="12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 </a:t>
                      </a:r>
                      <a:r>
                        <a:rPr lang="pt-BR" sz="900" b="1" dirty="0" err="1">
                          <a:effectLst/>
                        </a:rPr>
                        <a:t>faltas_visitante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 err="1" smtClean="0">
                          <a:effectLst/>
                        </a:rPr>
                        <a:t>chutes_bola_parada_mandante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 err="1" smtClean="0">
                          <a:effectLst/>
                        </a:rPr>
                        <a:t>chutes_bola_parada_visitante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 defesas_mandante</a:t>
                      </a:r>
                      <a:endParaRPr lang="pt-BR" sz="12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 </a:t>
                      </a:r>
                      <a:r>
                        <a:rPr lang="pt-BR" sz="900" b="1" dirty="0" err="1">
                          <a:effectLst/>
                        </a:rPr>
                        <a:t>defesas_visitante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 err="1" smtClean="0">
                          <a:effectLst/>
                        </a:rPr>
                        <a:t>impedimentos_mandante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 impedimentos_visitante</a:t>
                      </a:r>
                      <a:endParaRPr lang="pt-BR" sz="12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 </a:t>
                      </a:r>
                      <a:r>
                        <a:rPr lang="pt-BR" sz="900" b="1" dirty="0" err="1">
                          <a:effectLst/>
                        </a:rPr>
                        <a:t>chutes_mandante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 </a:t>
                      </a:r>
                      <a:r>
                        <a:rPr lang="pt-BR" sz="900" b="1" dirty="0" err="1">
                          <a:effectLst/>
                        </a:rPr>
                        <a:t>chutes_visitante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 chutes_fora_mandante</a:t>
                      </a:r>
                      <a:endParaRPr lang="pt-BR" sz="12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 </a:t>
                      </a:r>
                      <a:r>
                        <a:rPr lang="pt-BR" sz="900" b="1" dirty="0" err="1">
                          <a:effectLst/>
                        </a:rPr>
                        <a:t>chutes_fora_visitante</a:t>
                      </a:r>
                      <a:r>
                        <a:rPr lang="pt-BR" sz="900" b="1" dirty="0">
                          <a:effectLst/>
                        </a:rPr>
                        <a:t>.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 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5" y="3872314"/>
            <a:ext cx="3032603" cy="2500161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30523" y="3872314"/>
            <a:ext cx="3161318" cy="25001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862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-1659"/>
            <a:ext cx="1219199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</a:rPr>
              <a:t>ANÁLISE EXPLORATÓRIA DOS DADOS</a:t>
            </a:r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3583445" y="673063"/>
            <a:ext cx="860855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Ações</a:t>
            </a:r>
          </a:p>
          <a:p>
            <a:endParaRPr lang="pt-B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Livre Exploração dos </a:t>
            </a:r>
            <a:r>
              <a:rPr lang="pt-BR" b="1" dirty="0" err="1" smtClean="0">
                <a:solidFill>
                  <a:schemeClr val="accent1">
                    <a:lumMod val="50000"/>
                  </a:schemeClr>
                </a:solidFill>
              </a:rPr>
              <a:t>Datasets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 – Obtenção de “intimidade” com os dados</a:t>
            </a:r>
          </a:p>
          <a:p>
            <a:pPr marL="342900" indent="-342900">
              <a:buAutoNum type="arabicPeriod"/>
            </a:pPr>
            <a:endParaRPr lang="pt-B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Aquisição de Conhecimento da Estrutura dos Dados: Atributos e Tipos de Dados</a:t>
            </a:r>
          </a:p>
          <a:p>
            <a:pPr marL="342900" indent="-342900">
              <a:buAutoNum type="arabicPeriod"/>
            </a:pPr>
            <a:endParaRPr lang="pt-B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Exploração Visual dos Dados</a:t>
            </a:r>
          </a:p>
          <a:p>
            <a:pPr marL="342900" indent="-342900">
              <a:buAutoNum type="arabicPeriod"/>
            </a:pPr>
            <a:endParaRPr lang="pt-B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Estatística Descritiva e Tabelas de Frequência dos Atributos</a:t>
            </a:r>
          </a:p>
          <a:p>
            <a:pPr marL="342900" indent="-342900">
              <a:buAutoNum type="arabicPeriod"/>
            </a:pPr>
            <a:endParaRPr lang="pt-B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Identificação Inicial de Dados Inconsistentes, Valores Nulos e </a:t>
            </a:r>
            <a:r>
              <a:rPr lang="pt-BR" b="1" dirty="0" err="1" smtClean="0">
                <a:solidFill>
                  <a:schemeClr val="accent1">
                    <a:lumMod val="50000"/>
                  </a:schemeClr>
                </a:solidFill>
              </a:rPr>
              <a:t>Outliers</a:t>
            </a: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10203"/>
            <a:ext cx="5056676" cy="251784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041" y="4010203"/>
            <a:ext cx="3793850" cy="247586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6" y="688602"/>
            <a:ext cx="3347901" cy="1825998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0" y="2495049"/>
            <a:ext cx="14638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hlinkClick r:id="rId5"/>
              </a:rPr>
              <a:t>https://blog.unipar.br/analise-de-dados</a:t>
            </a:r>
            <a:r>
              <a:rPr lang="pt-BR" sz="600" dirty="0" smtClean="0">
                <a:hlinkClick r:id="rId5"/>
              </a:rPr>
              <a:t>/</a:t>
            </a:r>
            <a:endParaRPr lang="pt-BR" sz="600" dirty="0" smtClean="0"/>
          </a:p>
        </p:txBody>
      </p:sp>
    </p:spTree>
    <p:extLst>
      <p:ext uri="{BB962C8B-B14F-4D97-AF65-F5344CB8AC3E}">
        <p14:creationId xmlns:p14="http://schemas.microsoft.com/office/powerpoint/2010/main" val="151784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-1659"/>
            <a:ext cx="1219199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</a:rPr>
              <a:t>PREPARAÇÃO DOS DADOS</a:t>
            </a:r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543565" y="1127093"/>
            <a:ext cx="7572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Seleção Inicial de Atributos (</a:t>
            </a:r>
            <a:r>
              <a:rPr lang="pt-BR" sz="2400" b="1" dirty="0" err="1" smtClean="0">
                <a:solidFill>
                  <a:schemeClr val="accent1">
                    <a:lumMod val="50000"/>
                  </a:schemeClr>
                </a:solidFill>
              </a:rPr>
              <a:t>Feature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2400" b="1" dirty="0" err="1" smtClean="0">
                <a:solidFill>
                  <a:schemeClr val="accent1">
                    <a:lumMod val="50000"/>
                  </a:schemeClr>
                </a:solidFill>
              </a:rPr>
              <a:t>Selection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pt-BR" sz="1600" b="1" dirty="0" err="1" smtClean="0">
                <a:solidFill>
                  <a:schemeClr val="accent1">
                    <a:lumMod val="50000"/>
                  </a:schemeClr>
                </a:solidFill>
              </a:rPr>
              <a:t>ano_campeonato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, data, rodada, publico,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time_mandante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time_visitante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colocacao_mandante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colocação_visitante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valor_equipe_titular_mandante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valor_equipe_titular_visitante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gols_mandante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e </a:t>
            </a:r>
            <a:r>
              <a:rPr lang="pt-BR" sz="1600" b="1" dirty="0" err="1" smtClean="0">
                <a:solidFill>
                  <a:schemeClr val="accent1">
                    <a:lumMod val="50000"/>
                  </a:schemeClr>
                </a:solidFill>
              </a:rPr>
              <a:t>gols_visitante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pt-BR" sz="2400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69986" y="2396384"/>
            <a:ext cx="2542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>
                <a:hlinkClick r:id="rId2"/>
              </a:rPr>
              <a:t>https://</a:t>
            </a:r>
            <a:r>
              <a:rPr lang="pt-BR" sz="600" dirty="0" smtClean="0">
                <a:hlinkClick r:id="rId2"/>
              </a:rPr>
              <a:t>pt.linkedin.com/pulse/s%C3%A9rie-analytics-cap%C3%ADtulo-iii-prepara%C3%A7%C3%A3o-dos-dados-marcelo-fernandes</a:t>
            </a:r>
            <a:endParaRPr lang="pt-BR" sz="60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86" y="583116"/>
            <a:ext cx="3204150" cy="183618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543564" y="2611765"/>
            <a:ext cx="7572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Ajustes de Valores e Tipos de Dados</a:t>
            </a:r>
          </a:p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Uniformização dos nomes dos clubes: Goiás EC -&gt; Goiás</a:t>
            </a:r>
          </a:p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Ajustes tipo de dados do atributos </a:t>
            </a:r>
            <a:r>
              <a:rPr lang="pt-BR" sz="1600" b="1" u="sng" dirty="0" smtClean="0">
                <a:solidFill>
                  <a:schemeClr val="accent1">
                    <a:lumMod val="50000"/>
                  </a:schemeClr>
                </a:solidFill>
              </a:rPr>
              <a:t>data</a:t>
            </a:r>
            <a:endParaRPr lang="pt-BR" sz="2400" b="1" u="sng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543567" y="3819613"/>
            <a:ext cx="7648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Tratamento de Valores Nulos</a:t>
            </a:r>
          </a:p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Atributos de gols: 1 linha com valores nulos excluída (Chapecoense x Atlético-MG, 2016)</a:t>
            </a:r>
          </a:p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Atributos de valor de equipe: preenchimento com a média do clube no ano</a:t>
            </a:r>
          </a:p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Exclusão de algumas linhas onde não foi possível estimar </a:t>
            </a:r>
            <a:r>
              <a:rPr lang="pt-BR" sz="1600" b="1" u="sng" dirty="0" smtClean="0">
                <a:solidFill>
                  <a:schemeClr val="accent1">
                    <a:lumMod val="50000"/>
                  </a:schemeClr>
                </a:solidFill>
              </a:rPr>
              <a:t>(anos 2003 a 2006)</a:t>
            </a:r>
            <a:endParaRPr lang="pt-BR" sz="2400" b="1" u="sng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543567" y="5272058"/>
            <a:ext cx="8608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Análise de Correlação de Variáveis</a:t>
            </a:r>
          </a:p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Nenhum par de variáveis com correlação forte (-1, 1)</a:t>
            </a:r>
            <a:endParaRPr lang="pt-BR" sz="2400" b="1" u="sng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06" y="4957094"/>
            <a:ext cx="3278542" cy="185770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2" y="2801790"/>
            <a:ext cx="4425696" cy="198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-1659"/>
            <a:ext cx="1219199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</a:rPr>
              <a:t>PREPARAÇÃO DOS DADOS</a:t>
            </a:r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09895" y="805780"/>
            <a:ext cx="11805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Análise de </a:t>
            </a:r>
            <a:r>
              <a:rPr lang="pt-BR" sz="2400" b="1" dirty="0" err="1" smtClean="0">
                <a:solidFill>
                  <a:schemeClr val="accent1">
                    <a:lumMod val="50000"/>
                  </a:schemeClr>
                </a:solidFill>
              </a:rPr>
              <a:t>Outliers</a:t>
            </a:r>
            <a:endParaRPr lang="pt-BR" sz="2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sz="1600" b="1" dirty="0" err="1" smtClean="0">
                <a:solidFill>
                  <a:schemeClr val="accent1">
                    <a:lumMod val="50000"/>
                  </a:schemeClr>
                </a:solidFill>
              </a:rPr>
              <a:t>Outliers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 identificados tratavam-se de valores reais: gols em grandes goleadas, jogos com grandes públicos, equipes com alto investimento</a:t>
            </a:r>
            <a:endParaRPr lang="pt-BR" sz="2400" b="1" u="sng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2" y="1631871"/>
            <a:ext cx="9610344" cy="49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6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-1659"/>
            <a:ext cx="1219199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</a:rPr>
              <a:t>PREPARAÇÃO DOS DADOS</a:t>
            </a:r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3583445" y="1130263"/>
            <a:ext cx="86085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Engenharia de Atributos (</a:t>
            </a:r>
            <a:r>
              <a:rPr lang="pt-BR" sz="2400" b="1" dirty="0" err="1" smtClean="0">
                <a:solidFill>
                  <a:schemeClr val="accent1">
                    <a:lumMod val="50000"/>
                  </a:schemeClr>
                </a:solidFill>
              </a:rPr>
              <a:t>Feature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2400" b="1" dirty="0" err="1" smtClean="0">
                <a:solidFill>
                  <a:schemeClr val="accent1">
                    <a:lumMod val="50000"/>
                  </a:schemeClr>
                </a:solidFill>
              </a:rPr>
              <a:t>Engineering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Criados os atributos </a:t>
            </a:r>
            <a:r>
              <a:rPr lang="pt-BR" sz="1600" b="1" u="sng" dirty="0" err="1" smtClean="0">
                <a:solidFill>
                  <a:schemeClr val="accent1">
                    <a:lumMod val="50000"/>
                  </a:schemeClr>
                </a:solidFill>
              </a:rPr>
              <a:t>dia_semana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 e </a:t>
            </a:r>
            <a:r>
              <a:rPr lang="pt-BR" sz="1600" b="1" u="sng" dirty="0" smtClean="0">
                <a:solidFill>
                  <a:schemeClr val="accent1">
                    <a:lumMod val="50000"/>
                  </a:schemeClr>
                </a:solidFill>
              </a:rPr>
              <a:t>trimestre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, a partir do atributo </a:t>
            </a:r>
            <a:r>
              <a:rPr lang="pt-BR" sz="1600" b="1" u="sng" dirty="0" smtClean="0">
                <a:solidFill>
                  <a:schemeClr val="accent1">
                    <a:lumMod val="50000"/>
                  </a:schemeClr>
                </a:solidFill>
              </a:rPr>
              <a:t>data</a:t>
            </a:r>
          </a:p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Criados os atributos de pontuação recente dos clubes,  a partir dos atributos de gols</a:t>
            </a:r>
            <a:endParaRPr lang="pt-BR" sz="2400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0" y="2524791"/>
            <a:ext cx="2542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>
                <a:hlinkClick r:id="rId2"/>
              </a:rPr>
              <a:t>https://</a:t>
            </a:r>
            <a:r>
              <a:rPr lang="pt-BR" sz="600" dirty="0" smtClean="0">
                <a:hlinkClick r:id="rId2"/>
              </a:rPr>
              <a:t>pt.linkedin.com/pulse/s%C3%A9rie-analytics-cap%C3%ADtulo-iii-prepara%C3%A7%C3%A3o-dos-dados-marcelo-fernandes</a:t>
            </a:r>
            <a:endParaRPr lang="pt-BR" sz="60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2" y="688602"/>
            <a:ext cx="3204150" cy="183618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583444" y="2611765"/>
            <a:ext cx="86085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Categorização de Variáveis Numéricas</a:t>
            </a:r>
          </a:p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Atributos de valor de equipe foram categorizados por faixa de valor, nas categorias [</a:t>
            </a:r>
            <a:r>
              <a:rPr lang="pt-BR" sz="1600" b="1" dirty="0" err="1" smtClean="0">
                <a:solidFill>
                  <a:schemeClr val="accent1">
                    <a:lumMod val="50000"/>
                  </a:schemeClr>
                </a:solidFill>
              </a:rPr>
              <a:t>muito_baixo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, baixo, médio, alto, </a:t>
            </a:r>
            <a:r>
              <a:rPr lang="pt-BR" sz="1600" b="1" dirty="0" err="1" smtClean="0">
                <a:solidFill>
                  <a:schemeClr val="accent1">
                    <a:lumMod val="50000"/>
                  </a:schemeClr>
                </a:solidFill>
              </a:rPr>
              <a:t>muito_alto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], criando as variáveis de grau de investimento</a:t>
            </a:r>
            <a:endParaRPr lang="pt-BR" sz="2400" b="1" u="sng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583447" y="3943057"/>
            <a:ext cx="8608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Transformações de Valores Numéricos</a:t>
            </a:r>
          </a:p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Foi aplicada a normalização por escala nos atributos numéricos</a:t>
            </a:r>
            <a:endParaRPr lang="pt-BR" sz="2400" b="1" u="sng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583447" y="4947505"/>
            <a:ext cx="86085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Codificação de Variáveis Categóricas</a:t>
            </a:r>
          </a:p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Aplicado o </a:t>
            </a:r>
            <a:r>
              <a:rPr lang="pt-BR" sz="1600" b="1" i="1" dirty="0" err="1" smtClean="0">
                <a:solidFill>
                  <a:schemeClr val="accent1">
                    <a:lumMod val="50000"/>
                  </a:schemeClr>
                </a:solidFill>
              </a:rPr>
              <a:t>Label</a:t>
            </a:r>
            <a:r>
              <a:rPr lang="pt-BR" sz="1600" b="1" i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1600" b="1" i="1" dirty="0" err="1" smtClean="0">
                <a:solidFill>
                  <a:schemeClr val="accent1">
                    <a:lumMod val="50000"/>
                  </a:schemeClr>
                </a:solidFill>
              </a:rPr>
              <a:t>Encoding</a:t>
            </a:r>
            <a:r>
              <a:rPr lang="pt-BR" sz="1600" b="1" i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para as variáveis de grau de investimento</a:t>
            </a:r>
          </a:p>
          <a:p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Aplicado o </a:t>
            </a:r>
            <a:r>
              <a:rPr lang="pt-BR" sz="1600" b="1" i="1" dirty="0" err="1" smtClean="0">
                <a:solidFill>
                  <a:schemeClr val="accent1">
                    <a:lumMod val="50000"/>
                  </a:schemeClr>
                </a:solidFill>
              </a:rPr>
              <a:t>Dummy</a:t>
            </a:r>
            <a:r>
              <a:rPr lang="pt-BR" sz="1600" b="1" i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1600" b="1" i="1" dirty="0" err="1" smtClean="0">
                <a:solidFill>
                  <a:schemeClr val="accent1">
                    <a:lumMod val="50000"/>
                  </a:schemeClr>
                </a:solidFill>
              </a:rPr>
              <a:t>Encoding</a:t>
            </a:r>
            <a:r>
              <a:rPr lang="pt-BR" sz="1600" b="1" i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1600" b="1" dirty="0" smtClean="0">
                <a:solidFill>
                  <a:schemeClr val="accent1">
                    <a:lumMod val="50000"/>
                  </a:schemeClr>
                </a:solidFill>
              </a:rPr>
              <a:t>para as demais variáveis categóricas</a:t>
            </a:r>
            <a:endParaRPr lang="pt-BR" sz="2400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1" y="5098358"/>
            <a:ext cx="1947672" cy="152408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3" y="3690949"/>
            <a:ext cx="3514042" cy="14597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3583447" y="6288678"/>
            <a:ext cx="8608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 smtClean="0">
                <a:solidFill>
                  <a:schemeClr val="accent1">
                    <a:lumMod val="50000"/>
                  </a:schemeClr>
                </a:solidFill>
              </a:rPr>
              <a:t>Dataset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 Final: 5601 linhas</a:t>
            </a:r>
            <a:endParaRPr lang="pt-BR" sz="2400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08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787</Words>
  <Application>Microsoft Office PowerPoint</Application>
  <PresentationFormat>Widescreen</PresentationFormat>
  <Paragraphs>162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Salomão Fernandes de Freitas Júnior</dc:creator>
  <cp:lastModifiedBy>Salomão Jr</cp:lastModifiedBy>
  <cp:revision>60</cp:revision>
  <dcterms:created xsi:type="dcterms:W3CDTF">2024-05-24T17:13:37Z</dcterms:created>
  <dcterms:modified xsi:type="dcterms:W3CDTF">2024-05-26T13:56:28Z</dcterms:modified>
</cp:coreProperties>
</file>